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7" r:id="rId4"/>
    <p:sldId id="261" r:id="rId5"/>
    <p:sldId id="262" r:id="rId6"/>
    <p:sldId id="259" r:id="rId7"/>
    <p:sldId id="260" r:id="rId8"/>
    <p:sldId id="263" r:id="rId9"/>
    <p:sldId id="264" r:id="rId10"/>
    <p:sldId id="265" r:id="rId11"/>
  </p:sldIdLst>
  <p:sldSz cx="12192000" cy="6858000"/>
  <p:notesSz cx="6858000" cy="9144000"/>
  <p:embeddedFontLst>
    <p:embeddedFont>
      <p:font typeface="경기천년제목 Light" panose="02020403020101020101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77" autoAdjust="0"/>
    <p:restoredTop sz="94660"/>
  </p:normalViewPr>
  <p:slideViewPr>
    <p:cSldViewPr snapToGrid="0">
      <p:cViewPr varScale="1">
        <p:scale>
          <a:sx n="46" d="100"/>
          <a:sy n="46" d="100"/>
        </p:scale>
        <p:origin x="58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F6D977-8BA8-47CD-8CB9-EFDBFB2AB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2D3959B-8C78-414A-8C7B-4FB1977E96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BFFAAE-F2B6-4C19-91AE-EB5434AB9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8C574F-1CD4-4795-9AEB-381F3051E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046DFD-28E9-41F3-BFD5-E177B0972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039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3F61F7-E15E-45B4-B057-AA2E0A6B9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36C82D-C7B1-4BA4-8336-BA77E54B8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7B24FD-D4FD-4ECD-B264-CA05C8359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09F432-AAEE-4998-96E7-BDEDA8F58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E16B13-0699-4EDE-8CEC-B44D9A5E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5602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B6ED5C-0211-4822-B875-223F7312DC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BEE001-9EAF-4665-AF6F-AE8650CD53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20E7C2-F73F-4F67-83E8-F02A1AB1D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B62E96-BD1C-4F13-8E02-744E8DF17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1E0AD7-BA0D-4C5D-8F48-FB121BB81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100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F9828B-383D-4954-9742-22EEFE11E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BC45A9-7693-452E-A854-1993ECDA9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F75896-761A-46D0-9DF6-38AB9ED19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06CFD3-4AEB-4216-9A15-67129E9CA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E73408-A709-43D4-B241-9E17689EC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300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34BFC7-64F4-4D64-A82D-223637845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66A8F2-DF6E-4591-AD6E-83BA856E1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E2B7E7-5817-4840-AA69-9BF4B9023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66D76F-D691-4095-8969-250FE99F9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78068C-AFDC-4A95-90B8-E794FA32F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423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B9AB2C-0151-479C-9D3D-C84D45B99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607BD0-2D36-469A-A8B3-58914C16E1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50A2427-1DC3-4FF0-8FED-E4F723F796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EFFE8B-2A3D-42E8-8406-526B59CC8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F21465-2A53-427D-A93B-7D579182F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78E75D-9673-4A01-B20A-A1BC3083D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496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2F7D9A-3813-44F3-AA6A-D008A167E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62E54C-24CF-4FB1-957A-B3C1BB0DC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6A5451-5BCE-44E1-A81F-7C8D6406D2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78EC07-955C-4E6E-B58D-65C52AC488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D3CF916-7845-4C23-B37B-A02505829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43A459-E3AF-4BD7-B2F6-933ED2081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6CA8DFD-F3D8-4B2C-9DDB-081831039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9D9BAB-0E81-46C2-915C-AD8C5CE3A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553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DB9F0E-7EBE-475E-86DB-9C5F41D1B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ED22A71-1D3E-48B2-953B-91F16ED72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6732178-FA86-4CD2-A058-0CBF3A53B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F88EF6-9670-41C1-A8EC-51DF3263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962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AC17F3F-CE47-484D-B9FC-7450D73CB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0FE85C1-AB54-45A4-8FF5-9DA3558FA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1D1FE6-5F0B-49F4-B20D-2F2EB64A0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172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EAD6E-4D20-49F2-9762-982654612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35CA86-7762-470F-9AA2-9E644A5BD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4ADC32-6E17-4EC8-AD7E-718502E31B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12B298-ECD2-4CFD-852E-AA04F199F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85DF66-2829-461B-855A-E97ED8806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9D4B53-5B57-4475-A289-6BC6B2E06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07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589643-DF44-4033-A1C7-32A1BFA71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CD63D70-7D6B-4D0F-8013-BFD74EFC08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9F3EEB-D0F1-42DA-9C58-C4212DB765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A76A81-3B3E-4261-B635-835DB8538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DC1A38-EC44-4439-A886-040870EC1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44A165-EF52-4579-9446-14ED5EE5B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666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A118E4-7E78-42BA-96BF-6644527F1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F22443-0E8A-4A2E-B3BC-329E2CCFF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99350B-B422-4CF6-903A-BAC7A9F970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5C835-C303-4335-9EB3-712EA94AE0F4}" type="datetimeFigureOut">
              <a:rPr lang="ko-KR" altLang="en-US" smtClean="0"/>
              <a:t>2019-03-26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89F557-1475-4611-A45D-F0C4D125F7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AFF66-E429-43B0-8014-0D9F197643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A3E8E-9568-4199-9A23-94E3D949D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803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google.com/url?sa=i&amp;rct=j&amp;q=&amp;esrc=s&amp;source=images&amp;cd=&amp;ved=2ahUKEwj_jPvLoJ_hAhWKVbwKHU4SBM4QjRx6BAgBEAU&amp;url=https%3A%2F%2Fvoatz.com%2F&amp;psig=AOvVaw3HfYEuDkijvZlxlPFDnrUA&amp;ust=1553670716794923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08D571-B1E8-4837-8F6C-88C979B3FA62}"/>
              </a:ext>
            </a:extLst>
          </p:cNvPr>
          <p:cNvSpPr txBox="1"/>
          <p:nvPr/>
        </p:nvSpPr>
        <p:spPr>
          <a:xfrm>
            <a:off x="637380" y="2074362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600" kern="1200" dirty="0">
                <a:solidFill>
                  <a:srgbClr val="FFFFFF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j-cs"/>
              </a:rPr>
              <a:t>Public </a:t>
            </a:r>
            <a:r>
              <a:rPr lang="en-US" altLang="ko-KR" sz="2600" kern="1200" dirty="0" err="1">
                <a:solidFill>
                  <a:srgbClr val="FFFFFF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j-cs"/>
              </a:rPr>
              <a:t>BlockChain</a:t>
            </a:r>
            <a:endParaRPr lang="en-US" altLang="ko-KR" sz="2600" kern="1200" dirty="0">
              <a:solidFill>
                <a:srgbClr val="FFFFFF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+mj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7113BF-A9EC-48D0-BD33-020B136A87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4" b="19028"/>
          <a:stretch/>
        </p:blipFill>
        <p:spPr>
          <a:xfrm>
            <a:off x="5461011" y="1621606"/>
            <a:ext cx="3283535" cy="25949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45B69C-71FC-433C-A515-06B937833B4F}"/>
              </a:ext>
            </a:extLst>
          </p:cNvPr>
          <p:cNvSpPr txBox="1"/>
          <p:nvPr/>
        </p:nvSpPr>
        <p:spPr>
          <a:xfrm>
            <a:off x="2013557" y="4747261"/>
            <a:ext cx="101784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Tx/>
              <a:buChar char="-"/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인터넷을 통해 모두에게 공개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운용 가능한 거래장부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컴퓨팅 파워를 네트워크에 제공함으로써 누구든 공증에 참여</a:t>
            </a:r>
          </a:p>
        </p:txBody>
      </p:sp>
    </p:spTree>
    <p:extLst>
      <p:ext uri="{BB962C8B-B14F-4D97-AF65-F5344CB8AC3E}">
        <p14:creationId xmlns:p14="http://schemas.microsoft.com/office/powerpoint/2010/main" val="775471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1EB23F4-681F-468F-82DB-6C4FB99726FC}"/>
              </a:ext>
            </a:extLst>
          </p:cNvPr>
          <p:cNvSpPr/>
          <p:nvPr/>
        </p:nvSpPr>
        <p:spPr>
          <a:xfrm>
            <a:off x="0" y="1855409"/>
            <a:ext cx="12192000" cy="38949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자사 클라우드 저장소에 고객이 자료를 올리면 그 증표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일종의 영수증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)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를 블록체인에 기록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이 영수증은 클라우드 저장소의 원본을 가리킴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저장된 날짜와 시간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정보보호를 위한 암호 검사합을 포함 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=&gt;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원본 수정 작업은 모두 감지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의료 장비 기업이 해당 시스템을 시험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-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자사의 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MRI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사용 및 유지 보수 내역을 수집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기록해 향후 의료 서비스 업체가 직면할 수 있는 법정 분쟁에 대비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보험 부담금도 절감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0F0EF9-9BF0-45B1-8C9E-4F4F7FA509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05" y="282225"/>
            <a:ext cx="4482288" cy="98131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1AB380E-78AB-41C0-8D6D-CBED51A3AB3D}"/>
              </a:ext>
            </a:extLst>
          </p:cNvPr>
          <p:cNvSpPr/>
          <p:nvPr/>
        </p:nvSpPr>
        <p:spPr>
          <a:xfrm>
            <a:off x="5531294" y="6550223"/>
            <a:ext cx="66607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/>
              <a:t>http://www.lgeri.com/uploadFiles/ko/pdf/ind/LGBI1417-02_20160802131630.pdf</a:t>
            </a:r>
          </a:p>
        </p:txBody>
      </p:sp>
    </p:spTree>
    <p:extLst>
      <p:ext uri="{BB962C8B-B14F-4D97-AF65-F5344CB8AC3E}">
        <p14:creationId xmlns:p14="http://schemas.microsoft.com/office/powerpoint/2010/main" val="2111649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45B69C-71FC-433C-A515-06B937833B4F}"/>
              </a:ext>
            </a:extLst>
          </p:cNvPr>
          <p:cNvSpPr txBox="1"/>
          <p:nvPr/>
        </p:nvSpPr>
        <p:spPr>
          <a:xfrm>
            <a:off x="898358" y="1938897"/>
            <a:ext cx="10395283" cy="3674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거래가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모든 노드들에게 공개되어 있어 보안이 필요한 다양한 거래에 활용할 수 없음</a:t>
            </a:r>
            <a:endParaRPr lang="en-US" altLang="ko-KR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ko-KR" sz="2400" dirty="0" err="1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PoW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en-US" altLang="ko-KR" sz="2400" dirty="0" err="1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PoS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등의 프로세스를 통해 블록생성 및 거래확정</a:t>
            </a:r>
            <a:endParaRPr lang="en-US" altLang="ko-KR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	-&gt; </a:t>
            </a: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거래 확정의 주체가 불분명</a:t>
            </a:r>
            <a:endParaRPr lang="en-US" altLang="ko-KR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관련 규제 및 컴플라이언스 요소를 만족시키기 어려움</a:t>
            </a:r>
            <a:endParaRPr lang="en-US" altLang="ko-KR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블록생성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</a:t>
            </a: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거래확정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) </a:t>
            </a: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주기가 길어 빠른 속도가 필요한 거래에 활용하기 어려움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551BD0C-801C-422D-9384-2919D524E46F}"/>
              </a:ext>
            </a:extLst>
          </p:cNvPr>
          <p:cNvSpPr/>
          <p:nvPr/>
        </p:nvSpPr>
        <p:spPr>
          <a:xfrm>
            <a:off x="417094" y="672130"/>
            <a:ext cx="3766865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3600" b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Public </a:t>
            </a:r>
            <a:r>
              <a:rPr lang="en-US" altLang="ko-KR" sz="3600" b="1" dirty="0" err="1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BlockChain</a:t>
            </a:r>
            <a:endParaRPr lang="en-US" altLang="ko-KR" sz="3600" b="1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9C72380-2FF6-4D7A-90EC-A87DEEECE0BE}"/>
              </a:ext>
            </a:extLst>
          </p:cNvPr>
          <p:cNvSpPr/>
          <p:nvPr/>
        </p:nvSpPr>
        <p:spPr>
          <a:xfrm>
            <a:off x="-1" y="507446"/>
            <a:ext cx="417095" cy="92030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812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431B53F-888F-44AB-85CB-692C71A76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31" y="657924"/>
            <a:ext cx="3272590" cy="6844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FA511B1-735D-488D-8A8C-4EA0197DC1AC}"/>
              </a:ext>
            </a:extLst>
          </p:cNvPr>
          <p:cNvSpPr txBox="1"/>
          <p:nvPr/>
        </p:nvSpPr>
        <p:spPr>
          <a:xfrm>
            <a:off x="240631" y="1985496"/>
            <a:ext cx="12079706" cy="3402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각 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“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블록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”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에 포함된 거래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트랜잭션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)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내역이 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악의적인 공격자에 의해 변조되지 않았는지를 검증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정상적인 블록만 남기기 위해 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en-US" altLang="ko-KR" sz="4000" b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“proof-of-work”</a:t>
            </a:r>
            <a:r>
              <a:rPr lang="en-US" altLang="ko-KR" sz="32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32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방식 도입</a:t>
            </a:r>
            <a:endParaRPr lang="en-US" altLang="ko-KR" sz="32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“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채굴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”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을 통해 수많은 노드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블록체인 네트워크의 참여자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)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들 중 누군가가 직접 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이전 블록들과 연결되는 새로운 블록을 만들에 냈음에 성공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(work)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했음을 증명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(proof)</a:t>
            </a:r>
            <a:endParaRPr lang="ko-KR" altLang="en-US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0243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348FDB0-EDFC-435A-8108-BC0D01B782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52" y="837334"/>
            <a:ext cx="3712332" cy="1435628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20FC369-882D-4E78-A8BB-9E5C7568E95D}"/>
              </a:ext>
            </a:extLst>
          </p:cNvPr>
          <p:cNvSpPr/>
          <p:nvPr/>
        </p:nvSpPr>
        <p:spPr>
          <a:xfrm>
            <a:off x="9771722" y="6519446"/>
            <a:ext cx="24202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/>
              <a:t>https://tconomy.io/1989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9A0A76-0FC3-482A-954D-209D1CACB960}"/>
              </a:ext>
            </a:extLst>
          </p:cNvPr>
          <p:cNvSpPr txBox="1"/>
          <p:nvPr/>
        </p:nvSpPr>
        <p:spPr>
          <a:xfrm>
            <a:off x="248653" y="2332113"/>
            <a:ext cx="11943348" cy="2548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카카오의 블록체인 개발사인 그라운드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X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가 자체 개발한 글로벌 퍼블릭 블록체인 플랫폼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토큰을 보관하기 위한 암호화폐 지갑 설치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지갑을 사용하기 위한 개인키 관리 등 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이용자 입장에서 블록체인 기술의 불편한 경험을 최소화하고자 한다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7565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348FDB0-EDFC-435A-8108-BC0D01B782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21" y="497303"/>
            <a:ext cx="3712332" cy="1435628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20FC369-882D-4E78-A8BB-9E5C7568E95D}"/>
              </a:ext>
            </a:extLst>
          </p:cNvPr>
          <p:cNvSpPr/>
          <p:nvPr/>
        </p:nvSpPr>
        <p:spPr>
          <a:xfrm>
            <a:off x="9771722" y="6519446"/>
            <a:ext cx="24202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/>
              <a:t>https://tconomy.io/1989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9A0A76-0FC3-482A-954D-209D1CACB960}"/>
              </a:ext>
            </a:extLst>
          </p:cNvPr>
          <p:cNvSpPr txBox="1"/>
          <p:nvPr/>
        </p:nvSpPr>
        <p:spPr>
          <a:xfrm>
            <a:off x="962526" y="2069149"/>
            <a:ext cx="10266947" cy="393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대규모 이용자 대상의 </a:t>
            </a:r>
            <a:r>
              <a:rPr lang="en-US" altLang="ko-KR" sz="2800" dirty="0" err="1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Dapp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이 운영될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수 있도록 속도와 성능을 향상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ctr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트랜잭션 성사 시간을 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1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초 안팎으로 단축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ctr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초당 </a:t>
            </a:r>
            <a:r>
              <a:rPr lang="ko-KR" altLang="en-US" sz="2800" dirty="0" err="1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거래내역수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(TPS)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를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1,500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까지 상승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200000"/>
              </a:lnSpc>
            </a:pPr>
            <a:endParaRPr lang="en-US" altLang="ko-KR" sz="3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합의가 필요한 작업은 합의 노드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(Consensus Node)</a:t>
            </a: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에서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처리</a:t>
            </a:r>
            <a:endParaRPr lang="en-US" altLang="ko-KR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합의가 필요 없는 읽기 요청 등의 작업은 </a:t>
            </a:r>
            <a:r>
              <a:rPr lang="ko-KR" altLang="en-US" sz="2400" dirty="0" err="1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레인저</a:t>
            </a: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노드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(Ranger Node)</a:t>
            </a: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담당함으로써</a:t>
            </a:r>
            <a:endParaRPr lang="en-US" altLang="ko-KR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합의 노드의 작업을 줄여 속도를 향상</a:t>
            </a:r>
          </a:p>
        </p:txBody>
      </p:sp>
    </p:spTree>
    <p:extLst>
      <p:ext uri="{BB962C8B-B14F-4D97-AF65-F5344CB8AC3E}">
        <p14:creationId xmlns:p14="http://schemas.microsoft.com/office/powerpoint/2010/main" val="2686580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8891BFB-DA3E-435C-9A5F-590F5024D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069" y="4827750"/>
            <a:ext cx="4615866" cy="117199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F358C26-4A61-427F-8C4D-A49623DDFA57}"/>
              </a:ext>
            </a:extLst>
          </p:cNvPr>
          <p:cNvSpPr/>
          <p:nvPr/>
        </p:nvSpPr>
        <p:spPr>
          <a:xfrm>
            <a:off x="296778" y="1043904"/>
            <a:ext cx="11598443" cy="2197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애써 시간을 들여 내가 가진 지식과 소중한 경험들을 글로 녹여냈더니 돌아오는 것은 ‘좋아요’ 뿐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?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2400" b="0" dirty="0">
                <a:effectLst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언제부터 인가 ‘좋아요’ 마저도 형식적인 행위가 되어버렸고</a:t>
            </a:r>
            <a:r>
              <a:rPr lang="en-US" altLang="ko-KR" sz="2400" b="0" dirty="0">
                <a:effectLst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2400" b="0" dirty="0">
                <a:effectLst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그 참여도마저 현저하게 줄었다</a:t>
            </a:r>
            <a:r>
              <a:rPr lang="en-US" altLang="ko-KR" sz="2400" b="0" dirty="0">
                <a:effectLst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  <a:endParaRPr lang="ko-KR" altLang="en-US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2400" b="0" dirty="0">
                <a:effectLst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심지어 이웃과 친구들의 소식을 볼 수 있었던 </a:t>
            </a:r>
            <a:r>
              <a:rPr lang="ko-KR" altLang="en-US" sz="2400" b="0" dirty="0" err="1">
                <a:effectLst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뉴스피드도</a:t>
            </a:r>
            <a:r>
              <a:rPr lang="ko-KR" altLang="en-US" sz="2400" b="0" dirty="0">
                <a:effectLst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점점 광고로 도배되고 있다</a:t>
            </a:r>
            <a:r>
              <a:rPr lang="en-US" altLang="ko-KR" sz="2400" b="0" dirty="0">
                <a:effectLst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  <a:endParaRPr lang="ko-KR" altLang="en-US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507D5208-0981-41ED-BB6F-A54180EBEE27}"/>
              </a:ext>
            </a:extLst>
          </p:cNvPr>
          <p:cNvSpPr/>
          <p:nvPr/>
        </p:nvSpPr>
        <p:spPr>
          <a:xfrm>
            <a:off x="5783179" y="3753854"/>
            <a:ext cx="625642" cy="866273"/>
          </a:xfrm>
          <a:prstGeom prst="downArrow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2862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F358C26-4A61-427F-8C4D-A49623DDFA57}"/>
              </a:ext>
            </a:extLst>
          </p:cNvPr>
          <p:cNvSpPr/>
          <p:nvPr/>
        </p:nvSpPr>
        <p:spPr>
          <a:xfrm>
            <a:off x="0" y="2104791"/>
            <a:ext cx="12191999" cy="2648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블록체인 기반으로 인센티브를 제공하는 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public blockchain</a:t>
            </a: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페이스북 등에서 발행했던 데이터 주권에 대한 문제인식을 가지고 출발</a:t>
            </a:r>
            <a:endParaRPr lang="en-US" altLang="ko-KR" sz="2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글을 올렸을 때 좋아요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(Upvote)</a:t>
            </a:r>
            <a:r>
              <a:rPr lang="ko-KR" altLang="en-US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를 받음으로써 스팀 파워 또는 스팀 달러로 보상을 받을 수 있다</a:t>
            </a:r>
            <a:r>
              <a:rPr lang="en-US" altLang="ko-KR" sz="2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</a:p>
          <a:p>
            <a:pPr algn="ctr">
              <a:lnSpc>
                <a:spcPct val="250000"/>
              </a:lnSpc>
            </a:pPr>
            <a:r>
              <a:rPr lang="en-US" altLang="ko-KR" sz="2800" b="1" i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“GPU</a:t>
            </a:r>
            <a:r>
              <a:rPr lang="ko-KR" altLang="en-US" sz="2800" b="1" i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를 돌려 채굴하거나 원화를 들여 스팀을 사지 않아도 글을 써서 스팀 </a:t>
            </a:r>
            <a:r>
              <a:rPr lang="en-US" altLang="ko-KR" sz="2800" b="1" i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‘</a:t>
            </a:r>
            <a:r>
              <a:rPr lang="ko-KR" altLang="en-US" sz="2800" b="1" i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채굴</a:t>
            </a:r>
            <a:r>
              <a:rPr lang="en-US" altLang="ko-KR" sz="2800" b="1" i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’</a:t>
            </a:r>
            <a:r>
              <a:rPr lang="ko-KR" altLang="en-US" sz="2800" b="1" i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가능</a:t>
            </a:r>
            <a:r>
              <a:rPr lang="en-US" altLang="ko-KR" sz="2800" b="1" i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”</a:t>
            </a:r>
            <a:endParaRPr lang="ko-KR" altLang="en-US" sz="2800" b="1" i="1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9EAFDD2-150B-4448-BEC7-87AB1A8BD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90" y="512425"/>
            <a:ext cx="3414836" cy="86704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6BD60BE-A205-4164-A90B-81462A00A697}"/>
              </a:ext>
            </a:extLst>
          </p:cNvPr>
          <p:cNvSpPr/>
          <p:nvPr/>
        </p:nvSpPr>
        <p:spPr>
          <a:xfrm>
            <a:off x="8370760" y="6519446"/>
            <a:ext cx="38212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/>
              <a:t>https://blockinpress.com/archives/5307</a:t>
            </a:r>
          </a:p>
        </p:txBody>
      </p:sp>
    </p:spTree>
    <p:extLst>
      <p:ext uri="{BB962C8B-B14F-4D97-AF65-F5344CB8AC3E}">
        <p14:creationId xmlns:p14="http://schemas.microsoft.com/office/powerpoint/2010/main" val="3807581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F358C26-4A61-427F-8C4D-A49623DDFA57}"/>
              </a:ext>
            </a:extLst>
          </p:cNvPr>
          <p:cNvSpPr/>
          <p:nvPr/>
        </p:nvSpPr>
        <p:spPr>
          <a:xfrm>
            <a:off x="1" y="2503802"/>
            <a:ext cx="12191999" cy="324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기업들이 은행을 거치지 않아 송금 비용을 절약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해외에 있는 임직원들에게 빠르고 편리하게 급여를 지급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ctr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2~3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일이 걸리던 해외 급여 지급 과정이 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24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시간으로 단축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ctr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비용도 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8%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에서 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1%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수준으로 절감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D374154-1052-4BF0-AE39-1D2C7CEF65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9" y="300371"/>
            <a:ext cx="3176022" cy="180442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64D19B4-F3B0-45AD-B0C2-E2C7AAEC952B}"/>
              </a:ext>
            </a:extLst>
          </p:cNvPr>
          <p:cNvSpPr/>
          <p:nvPr/>
        </p:nvSpPr>
        <p:spPr>
          <a:xfrm>
            <a:off x="5531294" y="6550223"/>
            <a:ext cx="66607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/>
              <a:t>http://www.lgeri.com/uploadFiles/ko/pdf/ind/LGBI1417-02_20160802131630.pdf</a:t>
            </a:r>
          </a:p>
        </p:txBody>
      </p:sp>
    </p:spTree>
    <p:extLst>
      <p:ext uri="{BB962C8B-B14F-4D97-AF65-F5344CB8AC3E}">
        <p14:creationId xmlns:p14="http://schemas.microsoft.com/office/powerpoint/2010/main" val="4203417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oatz에 대한 이미지 검색결과">
            <a:hlinkClick r:id="rId2"/>
            <a:extLst>
              <a:ext uri="{FF2B5EF4-FFF2-40B4-BE49-F238E27FC236}">
                <a16:creationId xmlns:a16="http://schemas.microsoft.com/office/drawing/2014/main" id="{84A5F5D3-A91F-48D9-BDFF-ACCCA9193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890" y="382385"/>
            <a:ext cx="3457575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1EB23F4-681F-468F-82DB-6C4FB99726FC}"/>
              </a:ext>
            </a:extLst>
          </p:cNvPr>
          <p:cNvSpPr/>
          <p:nvPr/>
        </p:nvSpPr>
        <p:spPr>
          <a:xfrm>
            <a:off x="1" y="2520428"/>
            <a:ext cx="12191999" cy="324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스마트폰과 블록체인을 연결해 투표 및 개표 과정에 있어서 발생할 수 있는 비리를 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ctr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원천적으로 봉쇄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투명하면서도 저렴한 선거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ctr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전통적 선거 방식에 비해 비용을 </a:t>
            </a:r>
            <a:r>
              <a:rPr lang="en-US" altLang="ko-KR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75% </a:t>
            </a: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이하로 절감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457200" indent="-457200" algn="ctr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투표 조작이 불가능해 선거 비리가 자행되는 후발 민주주의 국가에서 큰 효과</a:t>
            </a:r>
            <a:endParaRPr lang="en-US" altLang="ko-KR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2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B38EC83-C012-45D5-B76A-783B5703F616}"/>
              </a:ext>
            </a:extLst>
          </p:cNvPr>
          <p:cNvSpPr/>
          <p:nvPr/>
        </p:nvSpPr>
        <p:spPr>
          <a:xfrm>
            <a:off x="5531294" y="6550223"/>
            <a:ext cx="66607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/>
              <a:t>http://www.lgeri.com/uploadFiles/ko/pdf/ind/LGBI1417-02_20160802131630.pdf</a:t>
            </a:r>
          </a:p>
        </p:txBody>
      </p:sp>
    </p:spTree>
    <p:extLst>
      <p:ext uri="{BB962C8B-B14F-4D97-AF65-F5344CB8AC3E}">
        <p14:creationId xmlns:p14="http://schemas.microsoft.com/office/powerpoint/2010/main" val="868722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</TotalTime>
  <Words>505</Words>
  <Application>Microsoft Office PowerPoint</Application>
  <PresentationFormat>와이드스크린</PresentationFormat>
  <Paragraphs>49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Arial</vt:lpstr>
      <vt:lpstr>맑은 고딕</vt:lpstr>
      <vt:lpstr>Wingdings</vt:lpstr>
      <vt:lpstr>경기천년제목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seoyun kim</dc:creator>
  <cp:lastModifiedBy>seoyun kim</cp:lastModifiedBy>
  <cp:revision>13</cp:revision>
  <dcterms:created xsi:type="dcterms:W3CDTF">2019-03-25T12:51:45Z</dcterms:created>
  <dcterms:modified xsi:type="dcterms:W3CDTF">2019-03-26T07:18:51Z</dcterms:modified>
</cp:coreProperties>
</file>